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0" r:id="rId3"/>
    <p:sldId id="261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7/13/2022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7/13/2022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7/13/2022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DEPARTMENT OF MATHEMATICS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u="sng" dirty="0"/>
              <a:t>SGGSJ GOVERNMENT COLLEGE</a:t>
            </a:r>
          </a:p>
          <a:p>
            <a:r>
              <a:rPr lang="en-US" sz="2800" b="1" u="sng" dirty="0"/>
              <a:t>PAONTA SAHIB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  <a:r>
              <a:rPr lang="en-US" sz="4800" b="1" u="sng" dirty="0">
                <a:solidFill>
                  <a:srgbClr val="002060"/>
                </a:solidFill>
              </a:rPr>
              <a:t>COURSE NAME  :     VECTOR CALCULUS</a:t>
            </a:r>
          </a:p>
          <a:p>
            <a:pPr marL="0" indent="0">
              <a:buNone/>
            </a:pPr>
            <a:endParaRPr lang="en-US" sz="4800" b="1" u="sng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4800" b="1" u="sng" dirty="0">
                <a:solidFill>
                  <a:srgbClr val="002060"/>
                </a:solidFill>
              </a:rPr>
              <a:t>  COURSE  CODE  :    310TH</a:t>
            </a:r>
          </a:p>
        </p:txBody>
      </p:sp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u="sng" dirty="0"/>
              <a:t>CONTENTS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23B45-297E-4E62-94EC-2F6299C5A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lain"/>
            </a:pPr>
            <a:r>
              <a:rPr lang="en-US" sz="3600" b="1" u="sng" dirty="0">
                <a:solidFill>
                  <a:srgbClr val="002060"/>
                </a:solidFill>
              </a:rPr>
              <a:t>Point function and its types.</a:t>
            </a:r>
          </a:p>
          <a:p>
            <a:pPr marL="457200" indent="-457200">
              <a:buAutoNum type="arabicPlain"/>
            </a:pPr>
            <a:r>
              <a:rPr lang="en-US" sz="3600" b="1" u="sng" dirty="0">
                <a:solidFill>
                  <a:srgbClr val="002060"/>
                </a:solidFill>
              </a:rPr>
              <a:t> Scalar and Vector point function .</a:t>
            </a:r>
          </a:p>
          <a:p>
            <a:pPr marL="457200" indent="-457200">
              <a:buAutoNum type="arabicPlain"/>
            </a:pPr>
            <a:r>
              <a:rPr lang="en-US" sz="3600" b="1" u="sng" dirty="0">
                <a:solidFill>
                  <a:srgbClr val="002060"/>
                </a:solidFill>
              </a:rPr>
              <a:t> Gradient of function.</a:t>
            </a:r>
          </a:p>
          <a:p>
            <a:pPr marL="457200" indent="-457200">
              <a:buAutoNum type="arabicPlain"/>
            </a:pPr>
            <a:r>
              <a:rPr lang="en-US" sz="3600" b="1" u="sng" dirty="0">
                <a:solidFill>
                  <a:srgbClr val="002060"/>
                </a:solidFill>
              </a:rPr>
              <a:t> Problem based on gradient of function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25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86253-9708-4746-99D6-34FEC595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u="sng" dirty="0">
                <a:solidFill>
                  <a:schemeClr val="bg2"/>
                </a:solidFill>
              </a:rPr>
              <a:t>POINT FUNCTION </a:t>
            </a:r>
            <a:r>
              <a:rPr lang="en-US" dirty="0"/>
              <a:t>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AC6A7-0C7C-4F39-B23F-1D2F1EF32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</a:rPr>
              <a:t>A Variable quantity whose value at any point in a region of space depends upon the position of the point , is called a point function.</a:t>
            </a:r>
          </a:p>
          <a:p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chemeClr val="tx2"/>
                </a:solidFill>
              </a:rPr>
              <a:t>Point functions are of two types: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 1)  Scalar point function.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 2)  vector point function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69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0D9D-7F68-46B8-9924-3E47E944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TYPES OF POINT FUNCTION</a:t>
            </a:r>
            <a:endParaRPr lang="en-IN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A7444-A59A-4169-9A01-F271234214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SCALAR POINT FUNCTION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tx2"/>
                </a:solidFill>
              </a:rPr>
              <a:t>A function f(x , y , z) is called a scalar point function if it associates a scalar with every point in region R of a space. Region R is called scalar field</a:t>
            </a:r>
            <a:r>
              <a:rPr lang="en-US" sz="2000" b="1" dirty="0">
                <a:solidFill>
                  <a:schemeClr val="tx2"/>
                </a:solidFill>
              </a:rPr>
              <a:t>. </a:t>
            </a:r>
            <a:endParaRPr lang="en-IN" sz="20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8B5AC1-2D46-4DE2-8A4A-998F9791346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2800" b="1" u="sng" dirty="0">
                    <a:solidFill>
                      <a:schemeClr val="tx2"/>
                    </a:solidFill>
                  </a:rPr>
                  <a:t>VECTOR POINT FUNCTION</a:t>
                </a:r>
              </a:p>
              <a:p>
                <a:pPr marL="0" indent="0" algn="ctr">
                  <a:buNone/>
                </a:pPr>
                <a:r>
                  <a:rPr lang="en-US" sz="3200" b="1" dirty="0">
                    <a:solidFill>
                      <a:schemeClr val="tx2"/>
                    </a:solidFill>
                  </a:rPr>
                  <a:t>If a function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chemeClr val="tx2"/>
                    </a:solidFill>
                  </a:rPr>
                  <a:t>(x , y, z) defines a vector at every point of the region R of a space then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3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chemeClr val="tx2"/>
                    </a:solidFill>
                  </a:rPr>
                  <a:t>(x , y , z) is called a vector point function and region R is called Vector field.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8B5AC1-2D46-4DE2-8A4A-998F979134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304" t="-2446" r="-4336" b="-214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217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2FFB4-E505-466A-988F-EFEEE530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u="sng" dirty="0">
                <a:solidFill>
                  <a:schemeClr val="bg2"/>
                </a:solidFill>
              </a:rPr>
              <a:t> GRADIENT OF FUNCTION </a:t>
            </a:r>
            <a:r>
              <a:rPr lang="en-US" dirty="0"/>
              <a:t>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CC7C9F-C299-48A5-B8A7-CE2BAB43CF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i="0" dirty="0">
                    <a:solidFill>
                      <a:schemeClr val="tx2"/>
                    </a:solidFill>
                    <a:effectLst/>
                    <a:latin typeface="arial" panose="020B0604020202020204" pitchFamily="34" charset="0"/>
                  </a:rPr>
                  <a:t>The gradient function gives the slope of a function at any single point on its curve</a:t>
                </a:r>
              </a:p>
              <a:p>
                <a:r>
                  <a:rPr lang="en-US" i="0" dirty="0">
                    <a:solidFill>
                      <a:schemeClr val="tx2"/>
                    </a:solidFill>
                    <a:effectLst/>
                    <a:latin typeface="arial" panose="020B0604020202020204" pitchFamily="34" charset="0"/>
                  </a:rPr>
                  <a:t>The gradient of a function is a vector field. It is obtained by applying the vector operator V to the scalar function f(x, y). Such a vector field is called a gradient (or conservative) vector field. It is denoted by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effectLst/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sz="2800" b="0" i="1" smtClean="0">
                        <a:solidFill>
                          <a:schemeClr val="tx2"/>
                        </a:solidFill>
                        <a:effectLst/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solidFill>
                          <a:schemeClr val="tx2"/>
                        </a:solidFill>
                        <a:effectLst/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sz="2800" i="0" dirty="0">
                  <a:solidFill>
                    <a:srgbClr val="202124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3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3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endParaRPr lang="en-US" sz="3600" b="1" dirty="0">
                  <a:solidFill>
                    <a:schemeClr val="tx2"/>
                  </a:solidFill>
                  <a:latin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4D5156"/>
                    </a:solidFill>
                    <a:latin typeface="arial" panose="020B0604020202020204" pitchFamily="34" charset="0"/>
                  </a:rPr>
                  <a:t>  </a:t>
                </a: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CC7C9F-C299-48A5-B8A7-CE2BAB43CF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765" r="-6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34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513E2E6-E22E-4A20-996C-0BF4BDC3FB5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PROBLEM 1 : if  f(x, y , z 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x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.  Find </a:t>
                </a:r>
                <a:r>
                  <a:rPr lang="en-US" dirty="0">
                    <a:solidFill>
                      <a:schemeClr val="bg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at the point ( 1 , 1 , 1 ).</a:t>
                </a:r>
                <a:endParaRPr lang="en-I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513E2E6-E22E-4A20-996C-0BF4BDC3FB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4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FEFFA8-7DEC-4A25-8301-20D38943E6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</a:rPr>
                  <a:t>SOLUTION:   here, </a:t>
                </a:r>
                <a:r>
                  <a:rPr lang="es-ES" sz="2800" b="1" dirty="0">
                    <a:solidFill>
                      <a:schemeClr val="tx2"/>
                    </a:solidFill>
                  </a:rPr>
                  <a:t>   f(x, y , z )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s-ES" sz="2800" b="1" dirty="0">
                    <a:solidFill>
                      <a:schemeClr val="tx2"/>
                    </a:solidFill>
                  </a:rPr>
                  <a:t>y +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s-ES" sz="2800" b="1" dirty="0">
                    <a:solidFill>
                      <a:schemeClr val="tx2"/>
                    </a:solidFill>
                  </a:rPr>
                  <a:t>x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IN" sz="2800" b="1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</a:rPr>
                  <a:t>        </a:t>
                </a:r>
                <a:r>
                  <a:rPr lang="en-IN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= 2xy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,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+ 2xy ,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= 2z </a:t>
                </a: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</a:rPr>
                  <a:t>Now,     </a:t>
                </a:r>
              </a:p>
              <a:p>
                <a:pPr marL="0" indent="0" algn="ctr">
                  <a:buNone/>
                </a:pP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IN" sz="2800" b="1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∴        </a:t>
                </a: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</a:t>
                </a:r>
                <a:r>
                  <a:rPr lang="en-IN" sz="2800" b="1" dirty="0">
                    <a:solidFill>
                      <a:schemeClr val="tx2"/>
                    </a:solidFill>
                  </a:rPr>
                  <a:t> ( 2xy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)</a:t>
                </a: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+ 2xy )</a:t>
                </a:r>
                <a:r>
                  <a:rPr lang="en-US" sz="2800" b="1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 2z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At point (1 , 1, 1 ),    </a:t>
                </a: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( 2+1)</a:t>
                </a:r>
                <a:r>
                  <a:rPr lang="en-IN" sz="2800" b="1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(1+2)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</a:t>
                </a:r>
                <a:r>
                  <a:rPr lang="en-US" sz="2800" b="1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                                      =   3</a:t>
                </a:r>
                <a:r>
                  <a:rPr lang="en-US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+ 3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 + 2</a:t>
                </a:r>
                <a:r>
                  <a:rPr lang="en-US" sz="2800" b="1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.</a:t>
                </a:r>
                <a:endParaRPr lang="en-IN" sz="28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FEFFA8-7DEC-4A25-8301-20D38943E6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39" t="-2905" b="-6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71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2DE574-6E20-49A1-B3F7-AE06452C1BC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PROBLEM 2</a:t>
                </a:r>
                <a:r>
                  <a:rPr lang="en-US" b="1" dirty="0">
                    <a:solidFill>
                      <a:schemeClr val="bg2"/>
                    </a:solidFill>
                  </a:rPr>
                  <a:t>: Find the directional derivative of  f = x y + y z + z x in the direction of vector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bg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bg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chemeClr val="bg2"/>
                    </a:solidFill>
                  </a:rPr>
                  <a:t> at the point ( 1, 2 , 0) </a:t>
                </a:r>
                <a:r>
                  <a:rPr lang="en-IN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2DE574-6E20-49A1-B3F7-AE06452C1B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E8F10F-8218-4474-AB14-A31E9A792A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3971" y="2190749"/>
                <a:ext cx="10721009" cy="4667251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8600" b="1" dirty="0">
                    <a:solidFill>
                      <a:schemeClr val="tx2"/>
                    </a:solidFill>
                  </a:rPr>
                  <a:t>SOLUTION:        Here, </a:t>
                </a:r>
                <a:r>
                  <a:rPr lang="en-US" sz="8600" b="1" dirty="0">
                    <a:solidFill>
                      <a:schemeClr val="bg2"/>
                    </a:solidFill>
                  </a:rPr>
                  <a:t>     </a:t>
                </a:r>
                <a:r>
                  <a:rPr lang="en-US" sz="8600" b="1" dirty="0">
                    <a:solidFill>
                      <a:schemeClr val="tx2"/>
                    </a:solidFill>
                  </a:rPr>
                  <a:t>f = x y + y z + z x </a:t>
                </a:r>
              </a:p>
              <a:p>
                <a:pPr marL="0" indent="0">
                  <a:buNone/>
                </a:pPr>
                <a:r>
                  <a:rPr lang="en-US" sz="8600" b="1" dirty="0">
                    <a:solidFill>
                      <a:schemeClr val="tx2"/>
                    </a:solidFill>
                  </a:rPr>
                  <a:t>        </a:t>
                </a:r>
                <a:r>
                  <a:rPr lang="en-IN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IN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IN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8600" b="1" dirty="0">
                    <a:solidFill>
                      <a:schemeClr val="tx2"/>
                    </a:solidFill>
                  </a:rPr>
                  <a:t> = y + z ,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IN" sz="8600" b="1" dirty="0">
                    <a:solidFill>
                      <a:schemeClr val="tx2"/>
                    </a:solidFill>
                  </a:rPr>
                  <a:t> = z + x ,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r>
                  <a:rPr lang="en-IN" sz="8600" b="1" dirty="0">
                    <a:solidFill>
                      <a:schemeClr val="tx2"/>
                    </a:solidFill>
                  </a:rPr>
                  <a:t>  =  x +y</a:t>
                </a:r>
              </a:p>
              <a:p>
                <a:pPr marL="0" indent="0">
                  <a:buNone/>
                </a:pPr>
                <a:r>
                  <a:rPr lang="en-IN" sz="8600" b="1" dirty="0">
                    <a:solidFill>
                      <a:schemeClr val="tx2"/>
                    </a:solidFill>
                  </a:rPr>
                  <a:t>      </a:t>
                </a:r>
                <a:r>
                  <a:rPr lang="en-US" sz="8600" b="1" dirty="0">
                    <a:solidFill>
                      <a:schemeClr val="tx2"/>
                    </a:solidFill>
                  </a:rPr>
                  <a:t> </a:t>
                </a:r>
                <a:r>
                  <a:rPr lang="en-IN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            </a:t>
                </a: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8600" b="1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den>
                    </m:f>
                  </m:oMath>
                </a14:m>
                <a:endParaRPr lang="en-US" sz="8600" b="1" dirty="0">
                  <a:solidFill>
                    <a:schemeClr val="tx2"/>
                  </a:solidFill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                </a:t>
                </a:r>
                <a:r>
                  <a:rPr lang="en-IN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            </a:t>
                </a: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= (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y + z )</a:t>
                </a: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( 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z + x )</a:t>
                </a: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(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x +y )</a:t>
                </a: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US" sz="8600" b="1" dirty="0">
                  <a:solidFill>
                    <a:schemeClr val="tx2"/>
                  </a:solidFill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   at point ( 1 , 2, 0 ) ,</a:t>
                </a:r>
              </a:p>
              <a:p>
                <a:pPr marL="0" indent="0">
                  <a:buNone/>
                </a:pP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IN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            </a:t>
                </a: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  =   (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2 + 0 )</a:t>
                </a:r>
                <a:r>
                  <a:rPr lang="en-US" sz="86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( 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0 + 1 )</a:t>
                </a: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(</a:t>
                </a:r>
                <a:r>
                  <a:rPr lang="en-IN" sz="8600" b="1" dirty="0">
                    <a:solidFill>
                      <a:schemeClr val="tx2"/>
                    </a:solidFill>
                  </a:rPr>
                  <a:t>  1 + 2  )</a:t>
                </a:r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86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86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                [ </a:t>
                </a:r>
                <a:r>
                  <a:rPr lang="en-US" sz="8600" b="1" dirty="0" err="1">
                    <a:solidFill>
                      <a:schemeClr val="tx2"/>
                    </a:solidFill>
                    <a:latin typeface="arial" panose="020B0604020202020204" pitchFamily="34" charset="0"/>
                  </a:rPr>
                  <a:t>p.t.o</a:t>
                </a:r>
                <a:endParaRPr lang="en-US" sz="8600" b="1" dirty="0">
                  <a:solidFill>
                    <a:schemeClr val="tx2"/>
                  </a:solidFill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70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                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chemeClr val="tx2"/>
                  </a:solidFill>
                  <a:latin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4D5156"/>
                    </a:solidFill>
                    <a:latin typeface="arial" panose="020B0604020202020204" pitchFamily="34" charset="0"/>
                  </a:rPr>
                  <a:t> </a:t>
                </a:r>
                <a:endParaRPr lang="en-IN" sz="28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E8F10F-8218-4474-AB14-A31E9A792A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3971" y="2190749"/>
                <a:ext cx="10721009" cy="4667251"/>
              </a:xfrm>
              <a:blipFill>
                <a:blip r:embed="rId3"/>
                <a:stretch>
                  <a:fillRect l="-966" t="-28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892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9142-466D-4E52-957F-32EB9BFF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bg2"/>
                </a:solidFill>
              </a:rPr>
              <a:t> SOLUTIONS CONTINUES</a:t>
            </a:r>
            <a:r>
              <a:rPr lang="en-US" dirty="0"/>
              <a:t>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0B82A7-989C-4E1C-9489-9E8EE017F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</a:t>
                </a:r>
                <a:r>
                  <a:rPr lang="en-IN" sz="2400" b="1" dirty="0">
                    <a:solidFill>
                      <a:schemeClr val="tx2"/>
                    </a:solidFill>
                  </a:rPr>
                  <a:t>              </a:t>
                </a:r>
                <a:r>
                  <a:rPr lang="en-US" sz="24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   =   </a:t>
                </a:r>
                <a:r>
                  <a:rPr lang="en-IN" sz="2400" b="1" dirty="0">
                    <a:solidFill>
                      <a:schemeClr val="tx2"/>
                    </a:solidFill>
                  </a:rPr>
                  <a:t> 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+ 1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</a:rPr>
                  <a:t>    let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be a unit vector in the direction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.</a:t>
                </a: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</a:rPr>
                  <a:t>       </a:t>
                </a:r>
                <a:r>
                  <a:rPr lang="en-IN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  </a:t>
                </a: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IN" sz="2800" b="1" dirty="0">
                    <a:solidFill>
                      <a:schemeClr val="tx2"/>
                    </a:solidFill>
                  </a:rPr>
                  <a:t>         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IN" sz="28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IN" sz="28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d>
                      </m:den>
                    </m:f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   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800" b="1" dirty="0">
                            <a:solidFill>
                              <a:schemeClr val="tx2"/>
                            </a:solidFill>
                          </a:rPr>
                          <m:t> + 2</m:t>
                        </m:r>
                        <m:acc>
                          <m:accPr>
                            <m:chr m:val="̂"/>
                            <m:ctrlPr>
                              <a:rPr lang="en-IN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800" b="1" dirty="0">
                            <a:solidFill>
                              <a:schemeClr val="tx2"/>
                            </a:solidFill>
                          </a:rPr>
                          <m:t> + 2</m:t>
                        </m:r>
                        <m:acc>
                          <m:accPr>
                            <m:chr m:val="̂"/>
                            <m:ctrlPr>
                              <a:rPr lang="en-IN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IN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 </m:t>
                            </m:r>
                            <m:acc>
                              <m:accPr>
                                <m:chr m:val="̂"/>
                                <m:ctrlPr>
                                  <a:rPr lang="en-US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 + 2</m:t>
                            </m:r>
                            <m:acc>
                              <m:accPr>
                                <m:chr m:val="̂"/>
                                <m:ctrlPr>
                                  <a:rPr lang="en-IN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 + 2</m:t>
                            </m:r>
                            <m:acc>
                              <m:accPr>
                                <m:chr m:val="̂"/>
                                <m:ctrlPr>
                                  <a:rPr lang="en-IN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1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</m:acc>
                          </m:e>
                        </m:d>
                      </m:den>
                    </m:f>
                  </m:oMath>
                </a14:m>
                <a:r>
                  <a:rPr lang="en-IN" sz="2800" b="1" dirty="0"/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800" b="1" dirty="0">
                            <a:solidFill>
                              <a:schemeClr val="tx2"/>
                            </a:solidFill>
                          </a:rPr>
                          <m:t> + 2</m:t>
                        </m:r>
                        <m:acc>
                          <m:accPr>
                            <m:chr m:val="̂"/>
                            <m:ctrlPr>
                              <a:rPr lang="en-IN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800" b="1" dirty="0">
                            <a:solidFill>
                              <a:schemeClr val="tx2"/>
                            </a:solidFill>
                          </a:rPr>
                          <m:t> + 2</m:t>
                        </m:r>
                        <m:acc>
                          <m:accPr>
                            <m:chr m:val="̂"/>
                            <m:ctrlPr>
                              <a:rPr lang="en-IN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IN" sz="28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IN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+ </m:t>
                            </m:r>
                            <m:sSup>
                              <m:sSupPr>
                                <m:ctrlPr>
                                  <a:rPr lang="en-IN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IN" sz="2800" b="1" dirty="0">
                                <a:solidFill>
                                  <a:schemeClr val="tx2"/>
                                </a:solidFill>
                              </a:rPr>
                              <m:t>+ </m:t>
                            </m:r>
                            <m:sSup>
                              <m:sSupPr>
                                <m:ctrlPr>
                                  <a:rPr lang="en-IN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lang="en-US" sz="2800" b="1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IN" sz="2800" b="1" dirty="0"/>
                  <a:t> </a:t>
                </a:r>
              </a:p>
              <a:p>
                <a:pPr marL="0" indent="0">
                  <a:buNone/>
                </a:pPr>
                <a:r>
                  <a:rPr lang="en-IN" sz="2800" b="1" dirty="0"/>
                  <a:t>                            </a:t>
                </a:r>
                <a:r>
                  <a:rPr lang="en-IN" sz="2800" b="1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</a:t>
                </a:r>
                <a:r>
                  <a:rPr lang="en-IN" sz="2800" b="1" dirty="0"/>
                  <a:t>    =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IN" sz="2800" b="1" dirty="0"/>
                  <a:t>(</a:t>
                </a:r>
                <a:r>
                  <a:rPr lang="en-IN" sz="2800" b="1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chemeClr val="tx2"/>
                    </a:solidFill>
                  </a:rPr>
                  <a:t> ).</a:t>
                </a:r>
                <a:endParaRPr lang="en-IN" sz="28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0B82A7-989C-4E1C-9489-9E8EE017F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66" t="-10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65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A69F-F3BA-4370-86DB-934A303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SOLUTION CONTINUES</a:t>
            </a:r>
            <a:r>
              <a:rPr lang="en-US" dirty="0"/>
              <a:t>…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76A364-58CE-48CC-9AC7-974FA86BB7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sz="2800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∴    Required directional derivative = </a:t>
                </a:r>
                <a:r>
                  <a:rPr lang="en-US" sz="2800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∇f 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sz="2800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 </a:t>
                </a:r>
                <a:r>
                  <a:rPr lang="en-US" sz="2800" dirty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  (</a:t>
                </a:r>
                <a:r>
                  <a:rPr lang="en-IN" sz="2800" dirty="0">
                    <a:solidFill>
                      <a:schemeClr val="tx2"/>
                    </a:solidFill>
                  </a:rPr>
                  <a:t> 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+ 1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2"/>
                    </a:solidFill>
                    <a:latin typeface="arial" panose="020B0604020202020204" pitchFamily="34" charset="0"/>
                  </a:rPr>
                  <a:t> + 3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) 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</m:num>
                      <m:den>
                        <m:r>
                          <a:rPr lang="en-US" sz="2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(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+ 2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)</a:t>
                </a:r>
              </a:p>
              <a:p>
                <a:pPr marL="0" indent="0">
                  <a:buNone/>
                </a:pPr>
                <a:r>
                  <a:rPr lang="en-IN" sz="2800" dirty="0">
                    <a:solidFill>
                      <a:schemeClr val="tx2"/>
                    </a:solidFill>
                  </a:rPr>
                  <a:t>                         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[  (2 ) (1) + (1) (2)  + (3) (2) ]</a:t>
                </a:r>
              </a:p>
              <a:p>
                <a:pPr marL="0" indent="0">
                  <a:buNone/>
                </a:pPr>
                <a:r>
                  <a:rPr lang="en-IN" sz="2800" dirty="0">
                    <a:solidFill>
                      <a:schemeClr val="tx2"/>
                    </a:solidFill>
                  </a:rPr>
                  <a:t>                            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IN" sz="2800" dirty="0">
                    <a:solidFill>
                      <a:schemeClr val="tx2"/>
                    </a:solidFill>
                  </a:rPr>
                  <a:t> [ 2 + 2 + 6 ] </a:t>
                </a:r>
              </a:p>
              <a:p>
                <a:pPr marL="0" indent="0">
                  <a:buNone/>
                </a:pPr>
                <a:r>
                  <a:rPr lang="en-IN" sz="2800" dirty="0">
                    <a:solidFill>
                      <a:schemeClr val="tx2"/>
                    </a:solidFill>
                  </a:rPr>
                  <a:t>                            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IN" sz="2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76A364-58CE-48CC-9AC7-974FA86BB7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5" r="-6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343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24B9D-D9A9-4CEB-A711-AA77B9EB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u="sng" dirty="0"/>
              <a:t>THANKS FOR WATCHING…………..</a:t>
            </a:r>
            <a:endParaRPr lang="en-IN" sz="6000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5EC0D-B493-4206-8029-EA5AAE2B3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746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162</TotalTime>
  <Words>708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Wingdings</vt:lpstr>
      <vt:lpstr>Educational subjects 16x9</vt:lpstr>
      <vt:lpstr>DEPARTMENT OF MATHEMATICS</vt:lpstr>
      <vt:lpstr>PowerPoint Presentation</vt:lpstr>
      <vt:lpstr>CONTENTS</vt:lpstr>
      <vt:lpstr>POINT FUNCTION :</vt:lpstr>
      <vt:lpstr>TYPES OF POINT FUNCTION</vt:lpstr>
      <vt:lpstr> GRADIENT OF FUNCTION :</vt:lpstr>
      <vt:lpstr>PROBLEM 1 : if  f(x, y , z ) = x^2 y + y^2x + z^2.  Find ∇f  at the point ( 1 , 1 , 1 ).</vt:lpstr>
      <vt:lpstr>PROBLEM 2: Find the directional derivative of  f = x y + y z + z x in the direction of vector i ̂ + 2j ̂ + 2k ̂ at the point ( 1, 2 , 0) .</vt:lpstr>
      <vt:lpstr> SOLUTIONS CONTINUES…</vt:lpstr>
      <vt:lpstr>SOLUTION CONTINUES…</vt:lpstr>
      <vt:lpstr>THANKS FOR WATCHING…………..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3</cp:revision>
  <dcterms:created xsi:type="dcterms:W3CDTF">2022-06-12T04:15:15Z</dcterms:created>
  <dcterms:modified xsi:type="dcterms:W3CDTF">2022-07-13T16:04:34Z</dcterms:modified>
</cp:coreProperties>
</file>